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1581" r:id="rId2"/>
    <p:sldId id="1637" r:id="rId3"/>
    <p:sldId id="1638" r:id="rId4"/>
    <p:sldId id="1639" r:id="rId5"/>
    <p:sldId id="1640" r:id="rId6"/>
    <p:sldId id="1641" r:id="rId7"/>
    <p:sldId id="1642" r:id="rId8"/>
    <p:sldId id="1643" r:id="rId9"/>
    <p:sldId id="1648" r:id="rId10"/>
    <p:sldId id="1647" r:id="rId11"/>
    <p:sldId id="1646" r:id="rId12"/>
    <p:sldId id="1649" r:id="rId13"/>
    <p:sldId id="1651" r:id="rId14"/>
    <p:sldId id="1636" r:id="rId15"/>
    <p:sldId id="1652" r:id="rId16"/>
    <p:sldId id="1653" r:id="rId17"/>
    <p:sldId id="1654" r:id="rId18"/>
    <p:sldId id="1657" r:id="rId19"/>
    <p:sldId id="1650" r:id="rId20"/>
    <p:sldId id="1660" r:id="rId21"/>
    <p:sldId id="1623" r:id="rId22"/>
    <p:sldId id="1624" r:id="rId23"/>
    <p:sldId id="1625" r:id="rId24"/>
    <p:sldId id="1626" r:id="rId25"/>
    <p:sldId id="1628" r:id="rId26"/>
    <p:sldId id="1627" r:id="rId27"/>
    <p:sldId id="1629" r:id="rId28"/>
    <p:sldId id="1633" r:id="rId29"/>
    <p:sldId id="1631" r:id="rId30"/>
    <p:sldId id="1634" r:id="rId31"/>
    <p:sldId id="1635" r:id="rId32"/>
    <p:sldId id="1659" r:id="rId33"/>
    <p:sldId id="1658" r:id="rId34"/>
    <p:sldId id="1612" r:id="rId3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6585" autoAdjust="0"/>
    <p:restoredTop sz="75202" autoAdjust="0"/>
  </p:normalViewPr>
  <p:slideViewPr>
    <p:cSldViewPr>
      <p:cViewPr varScale="1">
        <p:scale>
          <a:sx n="82" d="100"/>
          <a:sy n="82" d="100"/>
        </p:scale>
        <p:origin x="184" y="6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handoutMaster" Target="handoutMasters/handoutMaster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69347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722319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The Final Part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April 3,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6800" y="-47371"/>
            <a:ext cx="11277600" cy="694512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4989493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Example: How do I grow potatoes </a:t>
            </a:r>
          </a:p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in recycled organic waste?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20</a:t>
            </a:r>
            <a:r>
              <a:rPr lang="en-US" sz="1000" b="0" baseline="30000" dirty="0" smtClean="0"/>
              <a:t>th</a:t>
            </a:r>
            <a:r>
              <a:rPr lang="en-US" sz="1000" b="0" dirty="0" smtClean="0"/>
              <a:t> Century Fox</a:t>
            </a:r>
          </a:p>
        </p:txBody>
      </p:sp>
    </p:spTree>
    <p:extLst>
      <p:ext uri="{BB962C8B-B14F-4D97-AF65-F5344CB8AC3E}">
        <p14:creationId xmlns:p14="http://schemas.microsoft.com/office/powerpoint/2010/main" val="1430729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Search from Mars: Implementation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Clarke,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Cormack,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Lin, and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Roegiest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Ten Blue Links on Mars.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WWW 2017.</a:t>
            </a:r>
            <a:b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Lin,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Clarke, and 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Baruah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. Searching from Mars. IEEE Internet Computing, 20(1):78-82, 2016.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Step 2. Beam the diffs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86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Step 3. User model activate!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We know exactly how to do this!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We have a good idea how to do this!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2400" y="2304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Step 1. Rocket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SneakerNet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It’s a caching problem!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worked out some simulations already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4106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27706">
            <a:off x="780164" y="1709073"/>
            <a:ext cx="3163354" cy="47376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19600" y="1828800"/>
            <a:ext cx="4343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Search from Mars ~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Search from regions on Earth with poor connectivity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63670" y="3429000"/>
            <a:ext cx="2967318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Easter Island</a:t>
            </a:r>
          </a:p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Canadian Arctic</a:t>
            </a:r>
          </a:p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Villages in rural India</a:t>
            </a:r>
          </a:p>
        </p:txBody>
      </p:sp>
      <p:sp>
        <p:nvSpPr>
          <p:cNvPr id="7" name="TextBox 6"/>
          <p:cNvSpPr txBox="1"/>
          <p:nvPr/>
        </p:nvSpPr>
        <p:spPr>
          <a:xfrm rot="21253625">
            <a:off x="5410200" y="5427836"/>
            <a:ext cx="3429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More “down to Earth” applications!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the truly skeptical…</a:t>
            </a:r>
          </a:p>
        </p:txBody>
      </p:sp>
    </p:spTree>
    <p:extLst>
      <p:ext uri="{BB962C8B-B14F-4D97-AF65-F5344CB8AC3E}">
        <p14:creationId xmlns:p14="http://schemas.microsoft.com/office/powerpoint/2010/main" val="1388938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143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6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7150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First, a story</a:t>
            </a:r>
            <a:r>
              <a:rPr lang="mr-IN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0292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What do I mean here?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35890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4114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46482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J. 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Lin. Is Big Data a Transient Problem? IEEE Internet Computing, 19(5):86-90, 2015.</a:t>
            </a:r>
          </a:p>
        </p:txBody>
      </p:sp>
    </p:spTree>
    <p:extLst>
      <p:ext uri="{BB962C8B-B14F-4D97-AF65-F5344CB8AC3E}">
        <p14:creationId xmlns:p14="http://schemas.microsoft.com/office/powerpoint/2010/main" val="7711941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0619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5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Back to my story</a:t>
            </a:r>
            <a:r>
              <a:rPr lang="mr-IN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15316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&gt;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2057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&lt;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Big Data ~ 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Implications?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3158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00100"/>
            <a:ext cx="8843265" cy="49149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915" y="5038468"/>
            <a:ext cx="5238750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44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growing faster?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Moore’s Law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935480"/>
            <a:ext cx="3962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Big Data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412242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Bounds?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719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Human population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generation per unit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09073">
            <a:off x="1485900" y="3196572"/>
            <a:ext cx="6172200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am I forgetting?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85800" y="2495490"/>
            <a:ext cx="3505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Let’s restrict to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Human-generated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5089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latin typeface="Gill Sans"/>
                <a:cs typeface="Gill Sans"/>
              </a:rPr>
              <a:t>Serverless</a:t>
            </a:r>
            <a:r>
              <a:rPr lang="en-US" sz="3600" b="0" kern="0" dirty="0" smtClean="0">
                <a:latin typeface="Gill Sans"/>
                <a:cs typeface="Gill Sans"/>
              </a:rPr>
              <a:t> Architectures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4175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09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solidFill>
            <a:schemeClr val="bg1"/>
          </a:solidFill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731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1" name="Rectangle 30"/>
          <p:cNvSpPr/>
          <p:nvPr/>
        </p:nvSpPr>
        <p:spPr bwMode="auto">
          <a:xfrm>
            <a:off x="1169211" y="2362200"/>
            <a:ext cx="12192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Processor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2" name="Rounded Rectangle 31"/>
          <p:cNvSpPr/>
          <p:nvPr/>
        </p:nvSpPr>
        <p:spPr bwMode="auto">
          <a:xfrm>
            <a:off x="1182083" y="2971800"/>
            <a:ext cx="1193457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Memory</a:t>
            </a:r>
          </a:p>
        </p:txBody>
      </p:sp>
      <p:sp>
        <p:nvSpPr>
          <p:cNvPr id="33" name="Magnetic Disk 32"/>
          <p:cNvSpPr/>
          <p:nvPr/>
        </p:nvSpPr>
        <p:spPr bwMode="auto">
          <a:xfrm>
            <a:off x="1182083" y="3505200"/>
            <a:ext cx="1193457" cy="685800"/>
          </a:xfrm>
          <a:prstGeom prst="flowChartMagneticDisk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Disk</a:t>
            </a:r>
          </a:p>
        </p:txBody>
      </p:sp>
      <p:sp>
        <p:nvSpPr>
          <p:cNvPr id="34" name="Rectangle 33"/>
          <p:cNvSpPr/>
          <p:nvPr/>
        </p:nvSpPr>
        <p:spPr bwMode="auto">
          <a:xfrm>
            <a:off x="902511" y="2209800"/>
            <a:ext cx="1752600" cy="2209800"/>
          </a:xfrm>
          <a:prstGeom prst="rect">
            <a:avLst/>
          </a:prstGeom>
          <a:noFill/>
          <a:ln w="254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54020" y="4433455"/>
            <a:ext cx="1849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372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357737" y="6324600"/>
            <a:ext cx="49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(I’m going to illustrate with AWS)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0936493">
            <a:off x="1033295" y="3913729"/>
            <a:ext cx="14594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800" b="0" smtClean="0">
                <a:solidFill>
                  <a:srgbClr val="FF0000"/>
                </a:solidFill>
                <a:latin typeface="Gill Sans"/>
                <a:cs typeface="Gill Sans"/>
              </a:rPr>
              <a:t>Persistent?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94284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98831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Persistent Store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(S3)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46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4" name="Magnetic Disk 3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1" name="Magnetic Disk 20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7" name="Magnetic Disk 26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200" b="0" dirty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</a:rPr>
                <a:t>(scratch) </a:t>
              </a:r>
              <a:r>
                <a:rPr lang="en-US" b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Disk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3" name="Magnetic Disk 32"/>
            <p:cNvSpPr/>
            <p:nvPr/>
          </p:nvSpPr>
          <p:spPr bwMode="auto">
            <a:xfrm>
              <a:off x="2974281" y="3505200"/>
              <a:ext cx="1193457" cy="685800"/>
            </a:xfrm>
            <a:prstGeom prst="flowChartMagneticDisk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2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(scratch)</a:t>
              </a:r>
              <a:r>
                <a:rPr kumimoji="0" lang="en-US" sz="1600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 </a:t>
              </a: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Disk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40168" y="3349336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4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14812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54020" y="2209800"/>
            <a:ext cx="1849582" cy="2592987"/>
            <a:chOff x="2646218" y="2209800"/>
            <a:chExt cx="1849582" cy="2592987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</a:t>
              </a:r>
              <a:r>
                <a:rPr lang="en-US" sz="18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 Server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1340168" y="4002052"/>
            <a:ext cx="924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4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40640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 bwMode="auto">
          <a:xfrm>
            <a:off x="1066800" y="2315896"/>
            <a:ext cx="1397810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2751110" y="2209800"/>
            <a:ext cx="1849582" cy="2592987"/>
            <a:chOff x="2646218" y="2209800"/>
            <a:chExt cx="1849582" cy="2592987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648200" y="2209800"/>
            <a:ext cx="1849582" cy="2592987"/>
            <a:chOff x="2646218" y="2209800"/>
            <a:chExt cx="1849582" cy="2592987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545290" y="2209800"/>
            <a:ext cx="1849582" cy="2592987"/>
            <a:chOff x="2646218" y="2209800"/>
            <a:chExt cx="1849582" cy="2592987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2694709" y="2209800"/>
              <a:ext cx="1752600" cy="2209800"/>
            </a:xfrm>
            <a:prstGeom prst="rect">
              <a:avLst/>
            </a:pr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2646218" y="4433455"/>
              <a:ext cx="18495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1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(Virtualized) </a:t>
              </a:r>
              <a:r>
                <a:rPr lang="en-US" sz="18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Server</a:t>
              </a:r>
              <a:endParaRPr lang="en-US" sz="18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7304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/>
          <p:cNvSpPr/>
          <p:nvPr/>
        </p:nvSpPr>
        <p:spPr bwMode="auto">
          <a:xfrm>
            <a:off x="4876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76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5" name="Rectangle 44"/>
          <p:cNvSpPr/>
          <p:nvPr/>
        </p:nvSpPr>
        <p:spPr bwMode="auto">
          <a:xfrm>
            <a:off x="678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78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Rectangle 39"/>
          <p:cNvSpPr/>
          <p:nvPr/>
        </p:nvSpPr>
        <p:spPr bwMode="auto">
          <a:xfrm>
            <a:off x="2971801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71800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1066800" y="2315896"/>
            <a:ext cx="1397811" cy="1189304"/>
          </a:xfrm>
          <a:prstGeom prst="rect">
            <a:avLst/>
          </a:prstGeom>
          <a:solidFill>
            <a:schemeClr val="tx1"/>
          </a:solidFill>
          <a:ln w="25400" cap="flat" cmpd="sng" algn="ctr">
            <a:solidFill>
              <a:schemeClr val="tx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66799" y="3519055"/>
            <a:ext cx="1397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FaaS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3066301" y="2362200"/>
            <a:ext cx="1219200" cy="1066800"/>
            <a:chOff x="2961409" y="2362200"/>
            <a:chExt cx="1219200" cy="1066800"/>
          </a:xfrm>
        </p:grpSpPr>
        <p:sp>
          <p:nvSpPr>
            <p:cNvPr id="2" name="Rectangle 1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" name="Rounded Rectangle 2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963391" y="2362200"/>
            <a:ext cx="1219200" cy="1066800"/>
            <a:chOff x="2961409" y="2362200"/>
            <a:chExt cx="1219200" cy="1066800"/>
          </a:xfrm>
        </p:grpSpPr>
        <p:sp>
          <p:nvSpPr>
            <p:cNvPr id="16" name="Rectangle 15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0" name="Rounded Rectangle 19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6860481" y="2362200"/>
            <a:ext cx="1219200" cy="1066800"/>
            <a:chOff x="2961409" y="2362200"/>
            <a:chExt cx="1219200" cy="1066800"/>
          </a:xfrm>
        </p:grpSpPr>
        <p:sp>
          <p:nvSpPr>
            <p:cNvPr id="25" name="Rectangle 24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26" name="Rounded Rectangle 25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169211" y="2362200"/>
            <a:ext cx="1219200" cy="1066800"/>
            <a:chOff x="2961409" y="2362200"/>
            <a:chExt cx="1219200" cy="1066800"/>
          </a:xfrm>
        </p:grpSpPr>
        <p:sp>
          <p:nvSpPr>
            <p:cNvPr id="31" name="Rectangle 30"/>
            <p:cNvSpPr/>
            <p:nvPr/>
          </p:nvSpPr>
          <p:spPr bwMode="auto">
            <a:xfrm>
              <a:off x="2961409" y="2362200"/>
              <a:ext cx="1219200" cy="533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Processor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2" name="Rounded Rectangle 31"/>
            <p:cNvSpPr/>
            <p:nvPr/>
          </p:nvSpPr>
          <p:spPr bwMode="auto">
            <a:xfrm>
              <a:off x="2974281" y="2971800"/>
              <a:ext cx="1193457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Memory</a:t>
              </a:r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76200" y="6172200"/>
            <a:ext cx="23884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902511" y="1143000"/>
            <a:ext cx="744387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“State” as a service (S3,</a:t>
            </a:r>
            <a:r>
              <a:rPr kumimoji="0" lang="en-US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 RDS, SQS, </a:t>
            </a:r>
            <a:r>
              <a:rPr kumimoji="0" lang="mr-IN" sz="20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…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8" name="Up-Down Arrow 7"/>
          <p:cNvSpPr/>
          <p:nvPr/>
        </p:nvSpPr>
        <p:spPr bwMode="auto">
          <a:xfrm>
            <a:off x="156789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Up-Down Arrow 36"/>
          <p:cNvSpPr/>
          <p:nvPr/>
        </p:nvSpPr>
        <p:spPr bwMode="auto">
          <a:xfrm>
            <a:off x="346498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Up-Down Arrow 37"/>
          <p:cNvSpPr/>
          <p:nvPr/>
        </p:nvSpPr>
        <p:spPr bwMode="auto">
          <a:xfrm>
            <a:off x="536207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-Down Arrow 38"/>
          <p:cNvSpPr/>
          <p:nvPr/>
        </p:nvSpPr>
        <p:spPr bwMode="auto">
          <a:xfrm>
            <a:off x="7259161" y="1769918"/>
            <a:ext cx="421839" cy="6096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1593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Doesn’t mean you don’t have servers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Just that managing them is the cloud provider’s problem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Write functions with well-defined entry and exit points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Cloud provider handles all other aspect of execution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33751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81201" y="-6400"/>
            <a:ext cx="13138589" cy="6864400"/>
          </a:xfrm>
          <a:prstGeom prst="rect">
            <a:avLst/>
          </a:prstGeom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114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NASA/JPL</a:t>
            </a:r>
          </a:p>
        </p:txBody>
      </p:sp>
    </p:spTree>
    <p:extLst>
      <p:ext uri="{BB962C8B-B14F-4D97-AF65-F5344CB8AC3E}">
        <p14:creationId xmlns:p14="http://schemas.microsoft.com/office/powerpoint/2010/main" val="1095142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9600"/>
            <a:ext cx="91440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5200"/>
            <a:ext cx="9144000" cy="27432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Amazon Web Services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1328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(Current)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Architectures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48131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Asynchronous, loosely-coupled, event-driven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Functions touch relatively little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serverless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 data analytics?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Design goal: pure pay-as-you-go, zero costs for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idle capacity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Compared to current options?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181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7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05000"/>
            <a:ext cx="9144000" cy="4036637"/>
          </a:xfrm>
          <a:prstGeom prst="rect">
            <a:avLst/>
          </a:prstGeom>
        </p:spPr>
      </p:pic>
      <p:sp>
        <p:nvSpPr>
          <p:cNvPr id="63" name="TextBox 6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PySpark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execution backend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Flint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6504801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Youngbin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 Kim and Jimmy Lin. </a:t>
            </a:r>
            <a:r>
              <a:rPr lang="en-US" sz="1200" b="0" kern="0" dirty="0" err="1">
                <a:solidFill>
                  <a:srgbClr val="000000"/>
                </a:solidFill>
                <a:latin typeface="Gill Sans"/>
                <a:cs typeface="Gill Sans"/>
              </a:rPr>
              <a:t>Serverless</a:t>
            </a:r>
            <a:r>
              <a:rPr lang="en-US" sz="1200" b="0" kern="0" dirty="0">
                <a:solidFill>
                  <a:srgbClr val="000000"/>
                </a:solidFill>
                <a:latin typeface="Gill Sans"/>
                <a:cs typeface="Gill Sans"/>
              </a:rPr>
              <a:t> Data Analytics with Flint. arXiv:1803.06354, March 2018.</a:t>
            </a:r>
          </a:p>
        </p:txBody>
      </p:sp>
    </p:spTree>
    <p:extLst>
      <p:ext uri="{BB962C8B-B14F-4D97-AF65-F5344CB8AC3E}">
        <p14:creationId xmlns:p14="http://schemas.microsoft.com/office/powerpoint/2010/main" val="1257137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29400" y="2814935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087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  <p:bldP spid="2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flickr</a:t>
            </a:r>
            <a:r>
              <a:rPr lang="en-US" sz="1000" b="0" dirty="0" smtClean="0"/>
              <a:t> (https</a:t>
            </a:r>
            <a:r>
              <a:rPr lang="en-US" sz="1000" b="0" dirty="0"/>
              <a:t>://</a:t>
            </a:r>
            <a:r>
              <a:rPr lang="en-US" sz="1000" b="0" dirty="0" err="1" smtClean="0"/>
              <a:t>www.flickr.com</a:t>
            </a:r>
            <a:r>
              <a:rPr lang="en-US" sz="1000" b="0" dirty="0" smtClean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199" y="-126507"/>
            <a:ext cx="9314072" cy="713690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0" y="8382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Humans </a:t>
            </a:r>
            <a:r>
              <a:rPr lang="en-US" sz="3200" i="1" dirty="0" smtClean="0">
                <a:solidFill>
                  <a:schemeClr val="bg1"/>
                </a:solidFill>
                <a:latin typeface="Gill Sans"/>
                <a:cs typeface="Gill Sans"/>
              </a:rPr>
              <a:t>will</a:t>
            </a:r>
            <a:r>
              <a:rPr lang="en-US" sz="3200" dirty="0" smtClean="0">
                <a:solidFill>
                  <a:schemeClr val="bg1"/>
                </a:solidFill>
                <a:latin typeface="Gill Sans"/>
                <a:cs typeface="Gill Sans"/>
              </a:rPr>
              <a:t> colonize Mars</a:t>
            </a:r>
            <a:endParaRPr lang="en-US" sz="320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13055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Sooner than you think</a:t>
            </a:r>
            <a:endParaRPr lang="en-US" sz="2800" b="0" i="1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https://</a:t>
            </a:r>
            <a:r>
              <a:rPr lang="en-US" sz="1000" b="0" dirty="0" err="1"/>
              <a:t>www.newscientist.com</a:t>
            </a:r>
            <a:r>
              <a:rPr lang="en-US" sz="1000" b="0" dirty="0"/>
              <a:t>/article/dn23542-how-to-build-a-mars-colony-that-lasts-forever/</a:t>
            </a:r>
            <a:endParaRPr lang="en-US" sz="1000" b="0" dirty="0" smtClean="0"/>
          </a:p>
        </p:txBody>
      </p:sp>
    </p:spTree>
    <p:extLst>
      <p:ext uri="{BB962C8B-B14F-4D97-AF65-F5344CB8AC3E}">
        <p14:creationId xmlns:p14="http://schemas.microsoft.com/office/powerpoint/2010/main" val="2521464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" y="319340"/>
            <a:ext cx="6629401" cy="6538660"/>
            <a:chOff x="-1" y="319340"/>
            <a:chExt cx="6629401" cy="653866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41674">
              <a:off x="372184" y="319340"/>
              <a:ext cx="4903069" cy="4260649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5" name="TextBox 4"/>
            <p:cNvSpPr txBox="1">
              <a:spLocks noChangeArrowheads="1"/>
            </p:cNvSpPr>
            <p:nvPr/>
          </p:nvSpPr>
          <p:spPr bwMode="auto">
            <a:xfrm>
              <a:off x="-1" y="6611779"/>
              <a:ext cx="6629401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 smtClean="0">
                  <a:solidFill>
                    <a:schemeClr val="bg1"/>
                  </a:solidFill>
                </a:rPr>
                <a:t>Source</a:t>
              </a:r>
              <a:r>
                <a:rPr lang="en-US" sz="1000" b="0" dirty="0">
                  <a:solidFill>
                    <a:schemeClr val="bg1"/>
                  </a:solidFill>
                </a:rPr>
                <a:t>: http://</a:t>
              </a:r>
              <a:r>
                <a:rPr lang="en-US" sz="1000" b="0" dirty="0" err="1">
                  <a:solidFill>
                    <a:schemeClr val="bg1"/>
                  </a:solidFill>
                </a:rPr>
                <a:t>observer.com</a:t>
              </a:r>
              <a:r>
                <a:rPr lang="en-US" sz="1000" b="0" dirty="0">
                  <a:solidFill>
                    <a:schemeClr val="bg1"/>
                  </a:solidFill>
                </a:rPr>
                <a:t>/2016/06/</a:t>
              </a:r>
              <a:r>
                <a:rPr lang="en-US" sz="1000" b="0" dirty="0" err="1">
                  <a:solidFill>
                    <a:schemeClr val="bg1"/>
                  </a:solidFill>
                </a:rPr>
                <a:t>elon</a:t>
              </a:r>
              <a:r>
                <a:rPr lang="en-US" sz="1000" b="0" dirty="0">
                  <a:solidFill>
                    <a:schemeClr val="bg1"/>
                  </a:solidFill>
                </a:rPr>
                <a:t>-musk-charts-path-to-colonizing-mars-within-a-decade/</a:t>
              </a:r>
              <a:endParaRPr lang="en-US" sz="1000" b="0" dirty="0" smtClean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0" y="1297980"/>
            <a:ext cx="5173218" cy="5398809"/>
            <a:chOff x="0" y="1297980"/>
            <a:chExt cx="5173218" cy="5398809"/>
          </a:xfrm>
        </p:grpSpPr>
        <p:sp>
          <p:nvSpPr>
            <p:cNvPr id="4" name="TextBox 3"/>
            <p:cNvSpPr txBox="1">
              <a:spLocks noChangeArrowheads="1"/>
            </p:cNvSpPr>
            <p:nvPr/>
          </p:nvSpPr>
          <p:spPr bwMode="auto">
            <a:xfrm>
              <a:off x="0" y="6450568"/>
              <a:ext cx="41148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twitter.com</a:t>
              </a:r>
              <a:r>
                <a:rPr lang="en-US" sz="1000" b="0" dirty="0">
                  <a:solidFill>
                    <a:schemeClr val="bg1"/>
                  </a:solidFill>
                </a:rPr>
                <a:t>/SpaceX/status/725351354537906176</a:t>
              </a:r>
              <a:endParaRPr lang="en-US" sz="1000" b="0" dirty="0" smtClean="0">
                <a:solidFill>
                  <a:schemeClr val="bg1"/>
                </a:solidFill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365121">
              <a:off x="474218" y="1297980"/>
              <a:ext cx="4699000" cy="464720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</p:grpSp>
      <p:grpSp>
        <p:nvGrpSpPr>
          <p:cNvPr id="10" name="Group 9"/>
          <p:cNvGrpSpPr/>
          <p:nvPr/>
        </p:nvGrpSpPr>
        <p:grpSpPr>
          <a:xfrm>
            <a:off x="-2" y="760206"/>
            <a:ext cx="8949627" cy="5775373"/>
            <a:chOff x="-2" y="760206"/>
            <a:chExt cx="8949627" cy="577537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444533">
              <a:off x="3135909" y="760206"/>
              <a:ext cx="5813716" cy="5359520"/>
            </a:xfrm>
            <a:prstGeom prst="rect">
              <a:avLst/>
            </a:prstGeom>
            <a:ln>
              <a:solidFill>
                <a:schemeClr val="bg1"/>
              </a:solidFill>
            </a:ln>
            <a:effectLst/>
          </p:spPr>
        </p:pic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-2" y="6289358"/>
              <a:ext cx="6324600" cy="2462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Source: https://</a:t>
              </a:r>
              <a:r>
                <a:rPr lang="en-US" sz="1000" b="0" dirty="0" err="1">
                  <a:solidFill>
                    <a:schemeClr val="bg1"/>
                  </a:solidFill>
                </a:rPr>
                <a:t>www.theguardian.com</a:t>
              </a:r>
              <a:r>
                <a:rPr lang="en-US" sz="1000" b="0" dirty="0">
                  <a:solidFill>
                    <a:schemeClr val="bg1"/>
                  </a:solidFill>
                </a:rPr>
                <a:t>/science/2015/</a:t>
              </a:r>
              <a:r>
                <a:rPr lang="en-US" sz="1000" b="0" dirty="0" err="1">
                  <a:solidFill>
                    <a:schemeClr val="bg1"/>
                  </a:solidFill>
                </a:rPr>
                <a:t>aug</a:t>
              </a:r>
              <a:r>
                <a:rPr lang="en-US" sz="1000" b="0" dirty="0">
                  <a:solidFill>
                    <a:schemeClr val="bg1"/>
                  </a:solidFill>
                </a:rPr>
                <a:t>/27/buzz-aldrin-colonize-mars-within-25-years</a:t>
              </a:r>
              <a:endParaRPr lang="en-US" sz="1000" b="0" dirty="0" smtClean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4017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000" y="1143000"/>
            <a:ext cx="6350000" cy="3683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429000" y="5077361"/>
            <a:ext cx="5486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“The Pilgrims on the Mayflower came here to live and stay.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They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didn’t wait around Plymouth Rock for the return trip, and neither will people building up a population and a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settlement [on Mars].”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800" y="381000"/>
            <a:ext cx="769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“Mars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can’t just be a one-shot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mission</a:t>
            </a:r>
            <a:r>
              <a:rPr lang="en-US" sz="2400" b="0" smtClean="0">
                <a:solidFill>
                  <a:schemeClr val="bg1"/>
                </a:solidFill>
                <a:latin typeface="Gill Sans"/>
                <a:cs typeface="Gill Sans"/>
              </a:rPr>
              <a:t>” – Buzz Aldrin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6400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i="1" dirty="0">
                <a:solidFill>
                  <a:schemeClr val="bg1"/>
                </a:solidFill>
              </a:rPr>
              <a:t>Mayflower in Plymouth Harbor</a:t>
            </a:r>
            <a:r>
              <a:rPr lang="en-US" sz="1000" b="0" dirty="0">
                <a:solidFill>
                  <a:schemeClr val="bg1"/>
                </a:solidFill>
              </a:rPr>
              <a:t> by William </a:t>
            </a:r>
            <a:r>
              <a:rPr lang="en-US" sz="1000" b="0" dirty="0" err="1" smtClean="0">
                <a:solidFill>
                  <a:schemeClr val="bg1"/>
                </a:solidFill>
              </a:rPr>
              <a:t>Halsall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>
                <a:solidFill>
                  <a:schemeClr val="bg1"/>
                </a:solidFill>
              </a:rPr>
              <a:t>1882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318289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625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Grow food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0379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Build shelter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256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Mine fuel and materials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52096">
            <a:off x="4785466" y="269987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“Staying alive”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634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Connect with family and friends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29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Engage in leisure activities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Search the web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3776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Conduct science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68248">
            <a:off x="1384725" y="5097633"/>
            <a:ext cx="3200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“Staying sane”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4140200"/>
            <a:ext cx="4064000" cy="28702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828800" y="6243935"/>
            <a:ext cx="3733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Maslow's hierarchy of needs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124402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Produce breathable air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Needs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1192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7" grpId="0"/>
      <p:bldP spid="8" grpId="0"/>
      <p:bldP spid="9" grpId="0"/>
      <p:bldP spid="10" grpId="0"/>
      <p:bldP spid="12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929825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The fundamental problem: Latency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speed of light: 2-24 minutes 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8862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Bandwidth is “reasonable”</a:t>
            </a:r>
            <a:endParaRPr lang="en-US" sz="2800" i="1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rockets: 5-10 months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17648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Lunar Laser Communications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Demonstration: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622-Mbps downlink, 20-Mbps uplink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SneakerNet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on rockets: Easily PBs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7200"/>
            <a:ext cx="9144000" cy="95410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Searching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the web should be as easy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from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Mars as it is from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Marseille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754337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doable, what’s not?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584299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59086</TotalTime>
  <Words>1041</Words>
  <Application>Microsoft Macintosh PowerPoint</Application>
  <PresentationFormat>On-screen Show (4:3)</PresentationFormat>
  <Paragraphs>270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12827</cp:revision>
  <dcterms:created xsi:type="dcterms:W3CDTF">2012-08-31T06:36:49Z</dcterms:created>
  <dcterms:modified xsi:type="dcterms:W3CDTF">2018-04-03T18:07:31Z</dcterms:modified>
  <cp:category/>
</cp:coreProperties>
</file>